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9" r:id="rId10"/>
    <p:sldId id="271" r:id="rId11"/>
    <p:sldId id="272" r:id="rId12"/>
    <p:sldId id="273" r:id="rId13"/>
    <p:sldId id="270" r:id="rId14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-134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F1B3F8-0BAC-438A-A3D5-2CCEB0B3C906}" type="datetimeFigureOut">
              <a:rPr lang="ru-RU" smtClean="0"/>
              <a:pPr/>
              <a:t>10.02.2019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E7E7AF-9238-4E31-A4DD-FA8D2AD43DE4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E7E7AF-9238-4E31-A4DD-FA8D2AD43DE4}" type="slidenum">
              <a:rPr lang="ru-RU" smtClean="0"/>
              <a:pPr/>
              <a:t>3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125C-56E2-4AC5-A133-7BDAFDC48A0E}" type="datetimeFigureOut">
              <a:rPr lang="ru-RU" smtClean="0"/>
              <a:pPr/>
              <a:t>10.02.2019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125C-56E2-4AC5-A133-7BDAFDC48A0E}" type="datetimeFigureOut">
              <a:rPr lang="ru-RU" smtClean="0"/>
              <a:pPr/>
              <a:t>10.02.2019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125C-56E2-4AC5-A133-7BDAFDC48A0E}" type="datetimeFigureOut">
              <a:rPr lang="ru-RU" smtClean="0"/>
              <a:pPr/>
              <a:t>10.02.2019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125C-56E2-4AC5-A133-7BDAFDC48A0E}" type="datetimeFigureOut">
              <a:rPr lang="ru-RU" smtClean="0"/>
              <a:pPr/>
              <a:t>10.02.2019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125C-56E2-4AC5-A133-7BDAFDC48A0E}" type="datetimeFigureOut">
              <a:rPr lang="ru-RU" smtClean="0"/>
              <a:pPr/>
              <a:t>10.02.2019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125C-56E2-4AC5-A133-7BDAFDC48A0E}" type="datetimeFigureOut">
              <a:rPr lang="ru-RU" smtClean="0"/>
              <a:pPr/>
              <a:t>10.02.2019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125C-56E2-4AC5-A133-7BDAFDC48A0E}" type="datetimeFigureOut">
              <a:rPr lang="ru-RU" smtClean="0"/>
              <a:pPr/>
              <a:t>10.02.2019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125C-56E2-4AC5-A133-7BDAFDC48A0E}" type="datetimeFigureOut">
              <a:rPr lang="ru-RU" smtClean="0"/>
              <a:pPr/>
              <a:t>10.02.2019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125C-56E2-4AC5-A133-7BDAFDC48A0E}" type="datetimeFigureOut">
              <a:rPr lang="ru-RU" smtClean="0"/>
              <a:pPr/>
              <a:t>10.02.2019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125C-56E2-4AC5-A133-7BDAFDC48A0E}" type="datetimeFigureOut">
              <a:rPr lang="ru-RU" smtClean="0"/>
              <a:pPr/>
              <a:t>10.02.2019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125C-56E2-4AC5-A133-7BDAFDC48A0E}" type="datetimeFigureOut">
              <a:rPr lang="ru-RU" smtClean="0"/>
              <a:pPr/>
              <a:t>10.02.2019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E125C-56E2-4AC5-A133-7BDAFDC48A0E}" type="datetimeFigureOut">
              <a:rPr lang="ru-RU" smtClean="0"/>
              <a:pPr/>
              <a:t>10.02.2019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push dir="u"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57158" y="714356"/>
            <a:ext cx="6572264" cy="3286148"/>
          </a:xfrm>
          <a:effectLst>
            <a:outerShdw blurRad="50800" dist="38100" dir="2700000" algn="tl" rotWithShape="0">
              <a:schemeClr val="bg2">
                <a:lumMod val="75000"/>
              </a:schemeClr>
            </a:outerShdw>
          </a:effectLst>
          <a:scene3d>
            <a:camera prst="orthographicFront"/>
            <a:lightRig rig="threePt" dir="t"/>
          </a:scene3d>
          <a:sp3d>
            <a:bevelT w="0" h="0"/>
          </a:sp3d>
        </p:spPr>
        <p:txBody>
          <a:bodyPr>
            <a:noAutofit/>
          </a:bodyPr>
          <a:lstStyle/>
          <a:p>
            <a:r>
              <a:rPr lang="ru-RU" sz="4000" b="1" dirty="0" smtClean="0">
                <a:latin typeface="Book Antiqua" pitchFamily="18" charset="0"/>
              </a:rPr>
              <a:t>Проект</a:t>
            </a:r>
            <a:r>
              <a:rPr lang="ru-RU" sz="4000" dirty="0" smtClean="0">
                <a:latin typeface="Book Antiqua" pitchFamily="18" charset="0"/>
              </a:rPr>
              <a:t>     </a:t>
            </a:r>
            <a:br>
              <a:rPr lang="ru-RU" sz="4000" dirty="0" smtClean="0">
                <a:latin typeface="Book Antiqua" pitchFamily="18" charset="0"/>
              </a:rPr>
            </a:br>
            <a:r>
              <a:rPr lang="ru-RU" sz="4000" dirty="0" smtClean="0">
                <a:latin typeface="Book Antiqua" pitchFamily="18" charset="0"/>
              </a:rPr>
              <a:t> </a:t>
            </a:r>
            <a:r>
              <a:rPr lang="ru-RU" sz="4000" b="1" dirty="0" smtClean="0">
                <a:latin typeface="Book Antiqua" pitchFamily="18" charset="0"/>
              </a:rPr>
              <a:t>Создание игры</a:t>
            </a:r>
            <a:br>
              <a:rPr lang="ru-RU" sz="4000" b="1" dirty="0" smtClean="0">
                <a:latin typeface="Book Antiqua" pitchFamily="18" charset="0"/>
              </a:rPr>
            </a:br>
            <a:r>
              <a:rPr lang="ru-RU" sz="4000" b="1" dirty="0" smtClean="0">
                <a:latin typeface="Book Antiqua" pitchFamily="18" charset="0"/>
              </a:rPr>
              <a:t> </a:t>
            </a:r>
            <a:r>
              <a:rPr lang="ru-RU" sz="4000" b="1" dirty="0" smtClean="0">
                <a:latin typeface="Book Antiqua" pitchFamily="18" charset="0"/>
              </a:rPr>
              <a:t>«</a:t>
            </a:r>
            <a:r>
              <a:rPr lang="ru-RU" sz="4000" b="1" dirty="0" smtClean="0">
                <a:latin typeface="Book Antiqua" pitchFamily="18" charset="0"/>
              </a:rPr>
              <a:t>Три в ряд»</a:t>
            </a:r>
            <a:br>
              <a:rPr lang="ru-RU" sz="4000" b="1" dirty="0" smtClean="0">
                <a:latin typeface="Book Antiqua" pitchFamily="18" charset="0"/>
              </a:rPr>
            </a:br>
            <a:r>
              <a:rPr lang="ru-RU" sz="4000" b="1" dirty="0" smtClean="0">
                <a:latin typeface="Book Antiqua" pitchFamily="18" charset="0"/>
              </a:rPr>
              <a:t>  </a:t>
            </a:r>
            <a:r>
              <a:rPr lang="ru-RU" sz="4000" b="1" dirty="0" smtClean="0">
                <a:latin typeface="Book Antiqua" pitchFamily="18" charset="0"/>
              </a:rPr>
              <a:t>с </a:t>
            </a:r>
            <a:r>
              <a:rPr lang="ru-RU" sz="4000" b="1" dirty="0" smtClean="0">
                <a:latin typeface="Book Antiqua" pitchFamily="18" charset="0"/>
              </a:rPr>
              <a:t>помощью </a:t>
            </a:r>
            <a:r>
              <a:rPr lang="en-US" sz="4000" b="1" dirty="0" err="1" smtClean="0">
                <a:latin typeface="Book Antiqua" pitchFamily="18" charset="0"/>
              </a:rPr>
              <a:t>Pygame</a:t>
            </a:r>
            <a:r>
              <a:rPr lang="ru-RU" sz="4000" dirty="0" smtClean="0"/>
              <a:t/>
            </a:r>
            <a:br>
              <a:rPr lang="ru-RU" sz="4000" dirty="0" smtClean="0"/>
            </a:br>
            <a:endParaRPr lang="ru-RU" sz="4000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357158" y="4929198"/>
            <a:ext cx="6000792" cy="1357322"/>
          </a:xfrm>
          <a:prstGeom prst="roundRect">
            <a:avLst/>
          </a:prstGeom>
          <a:solidFill>
            <a:schemeClr val="bg2">
              <a:lumMod val="9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 smtClean="0">
                <a:solidFill>
                  <a:schemeClr val="tx1"/>
                </a:solidFill>
                <a:latin typeface="Bahnschrift Light Condensed" pitchFamily="34" charset="0"/>
              </a:rPr>
              <a:t>Выполнила: Ермакова Елизавета, ученица 10 класса</a:t>
            </a:r>
          </a:p>
          <a:p>
            <a:r>
              <a:rPr lang="ru-RU" sz="2400" dirty="0" smtClean="0">
                <a:solidFill>
                  <a:schemeClr val="tx1"/>
                </a:solidFill>
                <a:latin typeface="Bahnschrift Light Condensed" pitchFamily="34" charset="0"/>
              </a:rPr>
              <a:t>Преподаватель: Шишкова Н.А</a:t>
            </a:r>
            <a:endParaRPr lang="ru-RU" sz="2400" dirty="0">
              <a:solidFill>
                <a:schemeClr val="tx1"/>
              </a:solidFill>
              <a:latin typeface="Bahnschrift Light Condensed" pitchFamily="34" charset="0"/>
            </a:endParaRP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гра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2976" y="214290"/>
            <a:ext cx="6717312" cy="6246639"/>
          </a:xfrm>
          <a:prstGeom prst="rect">
            <a:avLst/>
          </a:prstGeom>
        </p:spPr>
      </p:pic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уровень не пройден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72000" y="142852"/>
            <a:ext cx="4298386" cy="4000528"/>
          </a:xfrm>
          <a:prstGeom prst="rect">
            <a:avLst/>
          </a:prstGeom>
        </p:spPr>
      </p:pic>
      <p:pic>
        <p:nvPicPr>
          <p:cNvPr id="4" name="Рисунок 3" descr="уровень пройден.PN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5720" y="2357430"/>
            <a:ext cx="4500594" cy="4184813"/>
          </a:xfrm>
          <a:prstGeom prst="rect">
            <a:avLst/>
          </a:prstGeom>
        </p:spPr>
      </p:pic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поражение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86314" y="285728"/>
            <a:ext cx="4214842" cy="3721043"/>
          </a:xfrm>
          <a:prstGeom prst="rect">
            <a:avLst/>
          </a:prstGeom>
        </p:spPr>
      </p:pic>
      <p:pic>
        <p:nvPicPr>
          <p:cNvPr id="5" name="Рисунок 4" descr="победа.PN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57158" y="2357429"/>
            <a:ext cx="4643470" cy="4145205"/>
          </a:xfrm>
          <a:prstGeom prst="rect">
            <a:avLst/>
          </a:prstGeom>
        </p:spPr>
      </p:pic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8596" y="428604"/>
            <a:ext cx="8229600" cy="1143000"/>
          </a:xfrm>
          <a:effectLst>
            <a:outerShdw blurRad="50800" dist="38100" dir="2700000" algn="tl" rotWithShape="0">
              <a:schemeClr val="bg2">
                <a:lumMod val="75000"/>
              </a:schemeClr>
            </a:outerShdw>
          </a:effectLst>
        </p:spPr>
        <p:txBody>
          <a:bodyPr>
            <a:noAutofit/>
          </a:bodyPr>
          <a:lstStyle/>
          <a:p>
            <a:r>
              <a:rPr lang="ru-RU" sz="4000" b="1" dirty="0">
                <a:latin typeface="Book Antiqua" pitchFamily="18" charset="0"/>
              </a:rPr>
              <a:t>Список использованных источников</a:t>
            </a:r>
            <a:r>
              <a:rPr lang="ru-RU" sz="4000" b="1" dirty="0">
                <a:solidFill>
                  <a:schemeClr val="bg1"/>
                </a:solidFill>
                <a:latin typeface="Book Antiqua" pitchFamily="18" charset="0"/>
              </a:rPr>
              <a:t/>
            </a:r>
            <a:br>
              <a:rPr lang="ru-RU" sz="4000" b="1" dirty="0">
                <a:solidFill>
                  <a:schemeClr val="bg1"/>
                </a:solidFill>
                <a:latin typeface="Book Antiqua" pitchFamily="18" charset="0"/>
              </a:rPr>
            </a:br>
            <a:endParaRPr lang="ru-RU" sz="4000" b="1" dirty="0">
              <a:solidFill>
                <a:schemeClr val="bg1"/>
              </a:solidFill>
              <a:latin typeface="Book Antiqua" pitchFamily="18" charset="0"/>
            </a:endParaRP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14282" y="1571612"/>
            <a:ext cx="6572296" cy="5000660"/>
          </a:xfrm>
          <a:prstGeom prst="roundRect">
            <a:avLst/>
          </a:prstGeom>
          <a:solidFill>
            <a:schemeClr val="bg2">
              <a:lumMod val="9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lvl="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u-RU" sz="3600" dirty="0">
                <a:solidFill>
                  <a:schemeClr val="tx1"/>
                </a:solidFill>
                <a:latin typeface="Bahnschrift Light Condensed" pitchFamily="34" charset="0"/>
              </a:rPr>
              <a:t>https://</a:t>
            </a:r>
            <a:r>
              <a:rPr lang="ru-RU" sz="3600" dirty="0" smtClean="0">
                <a:solidFill>
                  <a:schemeClr val="tx1"/>
                </a:solidFill>
                <a:latin typeface="Bahnschrift Light Condensed" pitchFamily="34" charset="0"/>
              </a:rPr>
              <a:t>ru.wikipedia.org</a:t>
            </a: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u-RU" sz="3600" dirty="0" smtClean="0">
                <a:solidFill>
                  <a:schemeClr val="tx1"/>
                </a:solidFill>
                <a:latin typeface="Bahnschrift Light Condensed" pitchFamily="34" charset="0"/>
              </a:rPr>
              <a:t>https</a:t>
            </a:r>
            <a:r>
              <a:rPr lang="ru-RU" sz="3600" dirty="0" smtClean="0">
                <a:solidFill>
                  <a:schemeClr val="tx1"/>
                </a:solidFill>
                <a:latin typeface="Bahnschrift Light Condensed" pitchFamily="34" charset="0"/>
              </a:rPr>
              <a:t>://</a:t>
            </a:r>
            <a:r>
              <a:rPr lang="ru-RU" sz="3600" dirty="0" smtClean="0">
                <a:solidFill>
                  <a:schemeClr val="tx1"/>
                </a:solidFill>
                <a:latin typeface="Bahnschrift Light Condensed" pitchFamily="34" charset="0"/>
              </a:rPr>
              <a:t>freesound.org</a:t>
            </a:r>
          </a:p>
          <a:p>
            <a:pPr marL="742950" indent="-7429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u-RU" sz="3600" dirty="0" smtClean="0">
                <a:solidFill>
                  <a:schemeClr val="tx1"/>
                </a:solidFill>
                <a:latin typeface="Bahnschrift Light Condensed" pitchFamily="34" charset="0"/>
              </a:rPr>
              <a:t>https://www.pygame.org/docs/</a:t>
            </a:r>
          </a:p>
          <a:p>
            <a:pPr marL="742950" lvl="0" indent="-742950">
              <a:buFont typeface="+mj-lt"/>
              <a:buAutoNum type="arabicPeriod"/>
            </a:pPr>
            <a:endParaRPr lang="ru-RU" sz="3200" u="sng" dirty="0" smtClean="0">
              <a:solidFill>
                <a:schemeClr val="tx1"/>
              </a:solidFill>
            </a:endParaRPr>
          </a:p>
          <a:p>
            <a:pPr marL="742950" lvl="0" indent="-742950">
              <a:buFont typeface="+mj-lt"/>
              <a:buAutoNum type="arabicPeriod"/>
            </a:pPr>
            <a:endParaRPr lang="ru-RU" sz="3200" dirty="0">
              <a:solidFill>
                <a:schemeClr val="tx1"/>
              </a:solidFill>
              <a:latin typeface="Bahnschrift Light Condensed" pitchFamily="34" charset="0"/>
            </a:endParaRP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428604"/>
            <a:ext cx="7429552" cy="1143000"/>
          </a:xfrm>
          <a:effectLst>
            <a:outerShdw blurRad="50800" dist="38100" dir="2700000" algn="tl" rotWithShape="0">
              <a:schemeClr val="bg2">
                <a:lumMod val="75000"/>
              </a:schemeClr>
            </a:outerShdw>
          </a:effectLst>
        </p:spPr>
        <p:txBody>
          <a:bodyPr>
            <a:normAutofit fontScale="90000"/>
          </a:bodyPr>
          <a:lstStyle/>
          <a:p>
            <a:r>
              <a:rPr lang="ru-RU" b="1" dirty="0">
                <a:latin typeface="Book Antiqua" pitchFamily="18" charset="0"/>
              </a:rPr>
              <a:t>Содержание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85720" y="1714488"/>
            <a:ext cx="6357982" cy="3571900"/>
          </a:xfrm>
          <a:prstGeom prst="roundRect">
            <a:avLst/>
          </a:prstGeom>
          <a:solidFill>
            <a:schemeClr val="bg2">
              <a:lumMod val="90000"/>
              <a:alpha val="50000"/>
            </a:schemeClr>
          </a:solidFill>
          <a:ln>
            <a:noFill/>
          </a:ln>
          <a:effectLst>
            <a:outerShdw blurRad="50800" dist="50800" dir="5400000" algn="ctr" rotWithShape="0">
              <a:schemeClr val="bg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14350" lvl="0" indent="-514350">
              <a:buFont typeface="+mj-lt"/>
              <a:buAutoNum type="arabicPeriod"/>
            </a:pPr>
            <a:r>
              <a:rPr lang="ru-RU" sz="3200" dirty="0" smtClean="0">
                <a:solidFill>
                  <a:schemeClr val="tx1"/>
                </a:solidFill>
                <a:latin typeface="Bahnschrift Light Condensed" pitchFamily="34" charset="0"/>
              </a:rPr>
              <a:t>Введение</a:t>
            </a:r>
          </a:p>
          <a:p>
            <a:pPr marL="514350" lvl="0" indent="-514350">
              <a:buFont typeface="+mj-lt"/>
              <a:buAutoNum type="arabicPeriod"/>
            </a:pPr>
            <a:r>
              <a:rPr lang="ru-RU" sz="3200" dirty="0" smtClean="0">
                <a:solidFill>
                  <a:schemeClr val="tx1"/>
                </a:solidFill>
                <a:latin typeface="Bahnschrift Light Condensed" pitchFamily="34" charset="0"/>
              </a:rPr>
              <a:t>Задачи и цель проекта</a:t>
            </a:r>
          </a:p>
          <a:p>
            <a:pPr marL="514350" lvl="0" indent="-514350">
              <a:buFont typeface="+mj-lt"/>
              <a:buAutoNum type="arabicPeriod"/>
            </a:pPr>
            <a:r>
              <a:rPr lang="ru-RU" sz="3200" dirty="0" smtClean="0">
                <a:solidFill>
                  <a:schemeClr val="tx1"/>
                </a:solidFill>
                <a:latin typeface="Bahnschrift Light Condensed" pitchFamily="34" charset="0"/>
              </a:rPr>
              <a:t>Создание </a:t>
            </a:r>
            <a:r>
              <a:rPr lang="ru-RU" sz="3200" dirty="0" smtClean="0">
                <a:solidFill>
                  <a:schemeClr val="tx1"/>
                </a:solidFill>
                <a:latin typeface="Bahnschrift Light Condensed" pitchFamily="34" charset="0"/>
              </a:rPr>
              <a:t>игры</a:t>
            </a:r>
            <a:endParaRPr lang="ru-RU" sz="3200" dirty="0" smtClean="0">
              <a:solidFill>
                <a:schemeClr val="tx1"/>
              </a:solidFill>
              <a:latin typeface="Bahnschrift Light Condensed" pitchFamily="34" charset="0"/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ru-RU" sz="3200" dirty="0" smtClean="0">
                <a:solidFill>
                  <a:schemeClr val="tx1"/>
                </a:solidFill>
                <a:latin typeface="Bahnschrift Light Condensed" pitchFamily="34" charset="0"/>
              </a:rPr>
              <a:t>Заключение</a:t>
            </a:r>
          </a:p>
          <a:p>
            <a:pPr marL="514350" lvl="0" indent="-514350">
              <a:buFont typeface="+mj-lt"/>
              <a:buAutoNum type="arabicPeriod"/>
            </a:pPr>
            <a:r>
              <a:rPr lang="ru-RU" sz="3200" dirty="0" smtClean="0">
                <a:solidFill>
                  <a:schemeClr val="tx1"/>
                </a:solidFill>
                <a:latin typeface="Bahnschrift Light Condensed" pitchFamily="34" charset="0"/>
              </a:rPr>
              <a:t>Список использованных источников</a:t>
            </a:r>
            <a:endParaRPr lang="ru-RU" sz="3200" dirty="0">
              <a:solidFill>
                <a:schemeClr val="tx1"/>
              </a:solidFill>
              <a:latin typeface="Bahnschrift Light Condensed" pitchFamily="34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schemeClr val="bg2">
                <a:lumMod val="75000"/>
              </a:schemeClr>
            </a:outerShdw>
          </a:effectLst>
        </p:spPr>
        <p:txBody>
          <a:bodyPr>
            <a:normAutofit fontScale="90000"/>
          </a:bodyPr>
          <a:lstStyle/>
          <a:p>
            <a:r>
              <a:rPr lang="ru-RU" b="1" dirty="0" smtClean="0">
                <a:latin typeface="Book Antiqua" pitchFamily="18" charset="0"/>
              </a:rPr>
              <a:t>Введение</a:t>
            </a:r>
            <a:r>
              <a:rPr lang="en-US" b="1" dirty="0" smtClean="0"/>
              <a:t/>
            </a:r>
            <a:br>
              <a:rPr lang="en-US" b="1" dirty="0" smtClean="0"/>
            </a:b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357158" y="1071546"/>
            <a:ext cx="6357982" cy="5214974"/>
          </a:xfrm>
          <a:prstGeom prst="roundRect">
            <a:avLst/>
          </a:prstGeom>
          <a:solidFill>
            <a:schemeClr val="bg2">
              <a:lumMod val="9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3200" dirty="0" smtClean="0">
                <a:solidFill>
                  <a:schemeClr val="tx1"/>
                </a:solidFill>
                <a:latin typeface="Bahnschrift Light Condensed" pitchFamily="34" charset="0"/>
              </a:rPr>
              <a:t>Игра́ — тип осмысленной непродуктивной деятельности, где мотив лежит не в ее результате, а в самом процессе.</a:t>
            </a:r>
          </a:p>
          <a:p>
            <a:r>
              <a:rPr lang="ru-RU" sz="3200" dirty="0" smtClean="0">
                <a:solidFill>
                  <a:schemeClr val="tx1"/>
                </a:solidFill>
                <a:latin typeface="Bahnschrift Light Condensed" pitchFamily="34" charset="0"/>
              </a:rPr>
              <a:t>Все люди любят </a:t>
            </a:r>
            <a:r>
              <a:rPr lang="ru-RU" sz="3200" dirty="0" smtClean="0">
                <a:solidFill>
                  <a:schemeClr val="tx1"/>
                </a:solidFill>
                <a:latin typeface="Bahnschrift Light Condensed" pitchFamily="34" charset="0"/>
              </a:rPr>
              <a:t>игры. Игровая </a:t>
            </a:r>
            <a:r>
              <a:rPr lang="ru-RU" sz="3200" dirty="0" smtClean="0">
                <a:solidFill>
                  <a:schemeClr val="tx1"/>
                </a:solidFill>
                <a:latin typeface="Bahnschrift Light Condensed" pitchFamily="34" charset="0"/>
              </a:rPr>
              <a:t>индустрия стремительно развивается, каждый день придумываются все новые и новые способы создания игр. </a:t>
            </a: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кругленный прямоугольник 3"/>
          <p:cNvSpPr/>
          <p:nvPr/>
        </p:nvSpPr>
        <p:spPr>
          <a:xfrm>
            <a:off x="428596" y="642918"/>
            <a:ext cx="6143668" cy="5429288"/>
          </a:xfrm>
          <a:prstGeom prst="roundRect">
            <a:avLst/>
          </a:prstGeom>
          <a:solidFill>
            <a:schemeClr val="bg2">
              <a:lumMod val="9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3200" dirty="0" smtClean="0">
                <a:solidFill>
                  <a:schemeClr val="tx1"/>
                </a:solidFill>
                <a:latin typeface="Bahnschrift Light Condensed" pitchFamily="34" charset="0"/>
              </a:rPr>
              <a:t>На данный момент существуют сотни жанров компьютерных игр. </a:t>
            </a:r>
            <a:endParaRPr lang="ru-RU" sz="3200" dirty="0" smtClean="0">
              <a:solidFill>
                <a:schemeClr val="tx1"/>
              </a:solidFill>
              <a:latin typeface="Bahnschrift Light Condensed" pitchFamily="34" charset="0"/>
            </a:endParaRPr>
          </a:p>
          <a:p>
            <a:r>
              <a:rPr lang="ru-RU" sz="3200" dirty="0" smtClean="0">
                <a:solidFill>
                  <a:schemeClr val="tx1"/>
                </a:solidFill>
                <a:latin typeface="Bahnschrift Light Condensed" pitchFamily="34" charset="0"/>
              </a:rPr>
              <a:t>Но моим любимым жанром являются логические игры. </a:t>
            </a:r>
            <a:endParaRPr lang="ru-RU" sz="3200" dirty="0" smtClean="0">
              <a:solidFill>
                <a:schemeClr val="tx1"/>
              </a:solidFill>
              <a:latin typeface="Bahnschrift Light Condensed" pitchFamily="34" charset="0"/>
            </a:endParaRPr>
          </a:p>
          <a:p>
            <a:r>
              <a:rPr lang="ru-RU" sz="3200" dirty="0" smtClean="0">
                <a:solidFill>
                  <a:schemeClr val="tx1"/>
                </a:solidFill>
                <a:latin typeface="Bahnschrift Light Condensed" pitchFamily="34" charset="0"/>
              </a:rPr>
              <a:t>Поэтому я решила создать игру, похожую на те, в которые я люблю играть - игру «Три в ряд</a:t>
            </a:r>
            <a:r>
              <a:rPr lang="ru-RU" sz="3200" dirty="0" smtClean="0">
                <a:solidFill>
                  <a:schemeClr val="tx1"/>
                </a:solidFill>
                <a:latin typeface="Bahnschrift Light Condensed" pitchFamily="34" charset="0"/>
              </a:rPr>
              <a:t>».</a:t>
            </a:r>
            <a:endParaRPr lang="ru-RU" sz="3200" dirty="0" smtClean="0">
              <a:solidFill>
                <a:schemeClr val="tx1"/>
              </a:solidFill>
              <a:latin typeface="Bahnschrift Light Condensed" pitchFamily="34" charset="0"/>
            </a:endParaRP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0034" y="0"/>
            <a:ext cx="8229600" cy="1143000"/>
          </a:xfrm>
          <a:effectLst>
            <a:outerShdw blurRad="50800" dist="38100" dir="2700000" algn="tl" rotWithShape="0">
              <a:schemeClr val="bg2">
                <a:lumMod val="75000"/>
              </a:schemeClr>
            </a:outerShdw>
          </a:effectLst>
        </p:spPr>
        <p:txBody>
          <a:bodyPr>
            <a:normAutofit/>
          </a:bodyPr>
          <a:lstStyle/>
          <a:p>
            <a:r>
              <a:rPr lang="ru-RU" sz="4000" b="1" dirty="0">
                <a:latin typeface="Book Antiqua" pitchFamily="18" charset="0"/>
              </a:rPr>
              <a:t>Задачи и цель проекта</a:t>
            </a: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85720" y="1071546"/>
            <a:ext cx="6786610" cy="5500726"/>
          </a:xfrm>
          <a:prstGeom prst="roundRect">
            <a:avLst/>
          </a:prstGeom>
          <a:solidFill>
            <a:schemeClr val="bg2">
              <a:lumMod val="9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u="sng" dirty="0">
                <a:solidFill>
                  <a:schemeClr val="tx1"/>
                </a:solidFill>
                <a:latin typeface="Bahnschrift Light Condensed" pitchFamily="34" charset="0"/>
              </a:rPr>
              <a:t>Цель проекта </a:t>
            </a:r>
            <a:r>
              <a:rPr lang="ru-RU" sz="2400" dirty="0">
                <a:solidFill>
                  <a:schemeClr val="tx1"/>
                </a:solidFill>
                <a:latin typeface="Bahnschrift Light Condensed" pitchFamily="34" charset="0"/>
              </a:rPr>
              <a:t>– </a:t>
            </a:r>
            <a:r>
              <a:rPr lang="ru-RU" sz="2400" dirty="0" smtClean="0">
                <a:solidFill>
                  <a:schemeClr val="tx1"/>
                </a:solidFill>
                <a:latin typeface="Bahnschrift Light Condensed" pitchFamily="34" charset="0"/>
              </a:rPr>
              <a:t>создать игру «Три в ряд», используя </a:t>
            </a:r>
            <a:r>
              <a:rPr lang="en-US" sz="2400" dirty="0" err="1" smtClean="0">
                <a:solidFill>
                  <a:schemeClr val="tx1"/>
                </a:solidFill>
                <a:latin typeface="Bahnschrift Light Condensed" pitchFamily="34" charset="0"/>
              </a:rPr>
              <a:t>Pygame</a:t>
            </a:r>
            <a:r>
              <a:rPr lang="ru-RU" sz="2400" dirty="0" smtClean="0">
                <a:solidFill>
                  <a:schemeClr val="tx1"/>
                </a:solidFill>
                <a:latin typeface="Bahnschrift Light Condensed" pitchFamily="34" charset="0"/>
              </a:rPr>
              <a:t>.</a:t>
            </a:r>
            <a:endParaRPr lang="ru-RU" sz="2400" dirty="0">
              <a:solidFill>
                <a:schemeClr val="tx1"/>
              </a:solidFill>
              <a:latin typeface="Bahnschrift Light Condensed" pitchFamily="34" charset="0"/>
            </a:endParaRPr>
          </a:p>
          <a:p>
            <a:r>
              <a:rPr lang="ru-RU" sz="2400" u="sng" dirty="0">
                <a:solidFill>
                  <a:schemeClr val="tx1"/>
                </a:solidFill>
                <a:latin typeface="Bahnschrift Light Condensed" pitchFamily="34" charset="0"/>
              </a:rPr>
              <a:t>Задачи </a:t>
            </a:r>
            <a:r>
              <a:rPr lang="ru-RU" sz="2400" u="sng" dirty="0" smtClean="0">
                <a:solidFill>
                  <a:schemeClr val="tx1"/>
                </a:solidFill>
                <a:latin typeface="Bahnschrift Light Condensed" pitchFamily="34" charset="0"/>
              </a:rPr>
              <a:t>проекта:</a:t>
            </a:r>
            <a:endParaRPr lang="ru-RU" sz="2400" u="sng" dirty="0" smtClean="0">
              <a:solidFill>
                <a:schemeClr val="tx1"/>
              </a:solidFill>
              <a:latin typeface="Bahnschrift Light Condensed" pitchFamily="34" charset="0"/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ru-RU" sz="2400" dirty="0" smtClean="0">
                <a:solidFill>
                  <a:schemeClr val="tx1"/>
                </a:solidFill>
                <a:latin typeface="Bahnschrift Light Condensed" pitchFamily="34" charset="0"/>
              </a:rPr>
              <a:t>Обдумать концепцию игры</a:t>
            </a:r>
          </a:p>
          <a:p>
            <a:pPr marL="457200" lvl="0" indent="-457200">
              <a:buFont typeface="+mj-lt"/>
              <a:buAutoNum type="arabicPeriod"/>
            </a:pPr>
            <a:r>
              <a:rPr lang="ru-RU" sz="2400" dirty="0" smtClean="0">
                <a:solidFill>
                  <a:schemeClr val="tx1"/>
                </a:solidFill>
                <a:latin typeface="Bahnschrift Light Condensed" pitchFamily="34" charset="0"/>
              </a:rPr>
              <a:t>Собрать </a:t>
            </a:r>
            <a:r>
              <a:rPr lang="ru-RU" sz="2400" dirty="0" smtClean="0">
                <a:solidFill>
                  <a:schemeClr val="tx1"/>
                </a:solidFill>
                <a:latin typeface="Bahnschrift Light Condensed" pitchFamily="34" charset="0"/>
              </a:rPr>
              <a:t>необходимые для приложения файлы (картинки, звуки, музыку и т.д.), а также создать необходимые файлы самостоятельно (уровни, файлы для хранения информации)</a:t>
            </a:r>
          </a:p>
          <a:p>
            <a:pPr marL="457200" lvl="0" indent="-457200">
              <a:buFont typeface="+mj-lt"/>
              <a:buAutoNum type="arabicPeriod"/>
            </a:pPr>
            <a:r>
              <a:rPr lang="ru-RU" sz="2400" dirty="0" smtClean="0">
                <a:solidFill>
                  <a:schemeClr val="tx1"/>
                </a:solidFill>
                <a:latin typeface="Bahnschrift Light Condensed" pitchFamily="34" charset="0"/>
              </a:rPr>
              <a:t>Написать игру на языке </a:t>
            </a:r>
            <a:r>
              <a:rPr lang="en-US" sz="2400" dirty="0" smtClean="0">
                <a:solidFill>
                  <a:schemeClr val="tx1"/>
                </a:solidFill>
                <a:latin typeface="Bahnschrift Light Condensed" pitchFamily="34" charset="0"/>
              </a:rPr>
              <a:t>Python</a:t>
            </a:r>
            <a:r>
              <a:rPr lang="ru-RU" sz="2400" dirty="0" smtClean="0">
                <a:solidFill>
                  <a:schemeClr val="tx1"/>
                </a:solidFill>
                <a:latin typeface="Bahnschrift Light Condensed" pitchFamily="34" charset="0"/>
              </a:rPr>
              <a:t>, обеспечить функционал, используя </a:t>
            </a:r>
            <a:r>
              <a:rPr lang="en-US" sz="2400" dirty="0" err="1" smtClean="0">
                <a:solidFill>
                  <a:schemeClr val="tx1"/>
                </a:solidFill>
                <a:latin typeface="Bahnschrift Light Condensed" pitchFamily="34" charset="0"/>
              </a:rPr>
              <a:t>Pygame</a:t>
            </a:r>
            <a:endParaRPr lang="ru-RU" sz="2400" dirty="0">
              <a:solidFill>
                <a:schemeClr val="tx1"/>
              </a:solidFill>
              <a:latin typeface="Bahnschrift Light Condensed" pitchFamily="34" charset="0"/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Bahnschrift Light Condensed" pitchFamily="34" charset="0"/>
              </a:rPr>
              <a:t>Оценить получившийся проект</a:t>
            </a:r>
            <a:endParaRPr lang="ru-RU" sz="2800" dirty="0">
              <a:solidFill>
                <a:schemeClr val="tx1"/>
              </a:solidFill>
              <a:latin typeface="Bahnschrift Light Condensed" pitchFamily="34" charset="0"/>
            </a:endParaRPr>
          </a:p>
          <a:p>
            <a:r>
              <a:rPr lang="ru-RU" sz="2800" dirty="0">
                <a:latin typeface="Bahnschrift Light Condensed" pitchFamily="34" charset="0"/>
              </a:rPr>
              <a:t> </a:t>
            </a: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85720" y="0"/>
            <a:ext cx="8229600" cy="1143000"/>
          </a:xfrm>
          <a:effectLst>
            <a:outerShdw blurRad="50800" dist="38100" dir="2700000" algn="tl" rotWithShape="0">
              <a:schemeClr val="bg2">
                <a:lumMod val="75000"/>
              </a:schemeClr>
            </a:outerShdw>
          </a:effectLst>
        </p:spPr>
        <p:txBody>
          <a:bodyPr>
            <a:normAutofit/>
          </a:bodyPr>
          <a:lstStyle/>
          <a:p>
            <a:r>
              <a:rPr lang="ru-RU" sz="4000" b="1" dirty="0">
                <a:latin typeface="Book Antiqua" pitchFamily="18" charset="0"/>
              </a:rPr>
              <a:t>Создание </a:t>
            </a:r>
            <a:r>
              <a:rPr lang="ru-RU" sz="4000" b="1" dirty="0" smtClean="0">
                <a:latin typeface="Book Antiqua" pitchFamily="18" charset="0"/>
              </a:rPr>
              <a:t>игры</a:t>
            </a:r>
            <a:endParaRPr lang="ru-RU" sz="4000" b="1" dirty="0">
              <a:latin typeface="Book Antiqua" pitchFamily="18" charset="0"/>
            </a:endParaRP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14282" y="1428736"/>
            <a:ext cx="6500858" cy="4000528"/>
          </a:xfrm>
          <a:prstGeom prst="roundRect">
            <a:avLst/>
          </a:prstGeom>
          <a:solidFill>
            <a:schemeClr val="bg2">
              <a:lumMod val="9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514350"/>
            <a:r>
              <a:rPr lang="ru-RU" sz="2800" dirty="0" smtClean="0">
                <a:solidFill>
                  <a:schemeClr val="tx1"/>
                </a:solidFill>
                <a:latin typeface="Bahnschrift Light Condensed" pitchFamily="34" charset="0"/>
              </a:rPr>
              <a:t>Прежде чем приступить к созданию игры, следует обдумать концепцию</a:t>
            </a:r>
            <a:r>
              <a:rPr lang="ru-RU" sz="2800" dirty="0" smtClean="0">
                <a:solidFill>
                  <a:schemeClr val="tx1"/>
                </a:solidFill>
                <a:latin typeface="Bahnschrift Light Condensed" pitchFamily="34" charset="0"/>
              </a:rPr>
              <a:t>.</a:t>
            </a:r>
          </a:p>
          <a:p>
            <a:pPr indent="-514350"/>
            <a:endParaRPr lang="ru-RU" sz="2800" dirty="0" smtClean="0">
              <a:solidFill>
                <a:schemeClr val="tx1"/>
              </a:solidFill>
              <a:latin typeface="Bahnschrift Light Condensed" pitchFamily="34" charset="0"/>
            </a:endParaRPr>
          </a:p>
          <a:p>
            <a:pPr indent="-514350"/>
            <a:r>
              <a:rPr lang="ru-RU" sz="2800" dirty="0" smtClean="0">
                <a:solidFill>
                  <a:schemeClr val="tx1"/>
                </a:solidFill>
                <a:latin typeface="Bahnschrift Light Condensed" pitchFamily="34" charset="0"/>
              </a:rPr>
              <a:t>Скачав в интернете все нужные картинки, музыку и звуки для игры, и поместив их в папку </a:t>
            </a:r>
            <a:r>
              <a:rPr lang="en-US" sz="2800" dirty="0" smtClean="0">
                <a:solidFill>
                  <a:schemeClr val="tx1"/>
                </a:solidFill>
                <a:latin typeface="Bahnschrift Light Condensed" pitchFamily="34" charset="0"/>
              </a:rPr>
              <a:t>data</a:t>
            </a:r>
            <a:r>
              <a:rPr lang="ru-RU" sz="2800" dirty="0" smtClean="0">
                <a:solidFill>
                  <a:schemeClr val="tx1"/>
                </a:solidFill>
                <a:latin typeface="Bahnschrift Light Condensed" pitchFamily="34" charset="0"/>
              </a:rPr>
              <a:t>, я приступила к написанию кода.</a:t>
            </a: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0034" y="142852"/>
            <a:ext cx="8229600" cy="1143000"/>
          </a:xfrm>
          <a:effectLst>
            <a:outerShdw blurRad="50800" dist="38100" dir="2700000" algn="tl" rotWithShape="0">
              <a:schemeClr val="bg2">
                <a:lumMod val="75000"/>
              </a:schemeClr>
            </a:outerShdw>
          </a:effectLst>
        </p:spPr>
        <p:txBody>
          <a:bodyPr>
            <a:normAutofit/>
          </a:bodyPr>
          <a:lstStyle/>
          <a:p>
            <a:r>
              <a:rPr lang="ru-RU" sz="4000" b="1" dirty="0" smtClean="0">
                <a:latin typeface="Book Antiqua" pitchFamily="18" charset="0"/>
              </a:rPr>
              <a:t>Написание программы</a:t>
            </a:r>
            <a:endParaRPr lang="ru-RU" sz="4000" b="1" dirty="0">
              <a:latin typeface="Book Antiqua" pitchFamily="18" charset="0"/>
            </a:endParaRPr>
          </a:p>
        </p:txBody>
      </p:sp>
      <p:sp>
        <p:nvSpPr>
          <p:cNvPr id="5" name="Содержимое 4"/>
          <p:cNvSpPr>
            <a:spLocks noGrp="1"/>
          </p:cNvSpPr>
          <p:nvPr>
            <p:ph idx="1"/>
          </p:nvPr>
        </p:nvSpPr>
        <p:spPr>
          <a:xfrm>
            <a:off x="214282" y="1357298"/>
            <a:ext cx="6643734" cy="4500594"/>
          </a:xfrm>
          <a:prstGeom prst="roundRect">
            <a:avLst/>
          </a:prstGeom>
          <a:solidFill>
            <a:schemeClr val="bg2">
              <a:lumMod val="9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ru-RU" sz="2800" dirty="0" smtClean="0">
                <a:solidFill>
                  <a:schemeClr val="tx1"/>
                </a:solidFill>
                <a:latin typeface="Bahnschrift Light Condensed" pitchFamily="34" charset="0"/>
              </a:rPr>
              <a:t>Для спрайтов, на которые надо нажимать, я создала 4 класса (</a:t>
            </a:r>
            <a:r>
              <a:rPr lang="en-US" sz="2800" dirty="0" smtClean="0">
                <a:solidFill>
                  <a:schemeClr val="tx1"/>
                </a:solidFill>
                <a:latin typeface="Bahnschrift Light Condensed" pitchFamily="34" charset="0"/>
              </a:rPr>
              <a:t>Tile</a:t>
            </a:r>
            <a:r>
              <a:rPr lang="ru-RU" sz="2800" dirty="0" smtClean="0">
                <a:solidFill>
                  <a:schemeClr val="tx1"/>
                </a:solidFill>
                <a:latin typeface="Bahnschrift Light Condensed" pitchFamily="34" charset="0"/>
              </a:rPr>
              <a:t>, </a:t>
            </a:r>
            <a:r>
              <a:rPr lang="en-US" sz="2800" dirty="0" smtClean="0">
                <a:solidFill>
                  <a:schemeClr val="tx1"/>
                </a:solidFill>
                <a:latin typeface="Bahnschrift Light Condensed" pitchFamily="34" charset="0"/>
              </a:rPr>
              <a:t>Play</a:t>
            </a:r>
            <a:r>
              <a:rPr lang="ru-RU" sz="2800" dirty="0" smtClean="0">
                <a:solidFill>
                  <a:schemeClr val="tx1"/>
                </a:solidFill>
                <a:latin typeface="Bahnschrift Light Condensed" pitchFamily="34" charset="0"/>
              </a:rPr>
              <a:t>, </a:t>
            </a:r>
            <a:r>
              <a:rPr lang="en-US" sz="2800" dirty="0" smtClean="0">
                <a:solidFill>
                  <a:schemeClr val="tx1"/>
                </a:solidFill>
                <a:latin typeface="Bahnschrift Light Condensed" pitchFamily="34" charset="0"/>
              </a:rPr>
              <a:t>Restart </a:t>
            </a:r>
            <a:r>
              <a:rPr lang="ru-RU" sz="2800" dirty="0" smtClean="0">
                <a:solidFill>
                  <a:schemeClr val="tx1"/>
                </a:solidFill>
                <a:latin typeface="Bahnschrift Light Condensed" pitchFamily="34" charset="0"/>
              </a:rPr>
              <a:t>и </a:t>
            </a:r>
            <a:r>
              <a:rPr lang="en-US" sz="2800" dirty="0" smtClean="0">
                <a:solidFill>
                  <a:schemeClr val="tx1"/>
                </a:solidFill>
                <a:latin typeface="Bahnschrift Light Condensed" pitchFamily="34" charset="0"/>
              </a:rPr>
              <a:t>Continue</a:t>
            </a:r>
            <a:r>
              <a:rPr lang="ru-RU" sz="2800" dirty="0" smtClean="0">
                <a:solidFill>
                  <a:schemeClr val="tx1"/>
                </a:solidFill>
                <a:latin typeface="Bahnschrift Light Condensed" pitchFamily="34" charset="0"/>
              </a:rPr>
              <a:t>). Также я создала 15 функций, для разных </a:t>
            </a:r>
            <a:r>
              <a:rPr lang="ru-RU" sz="2800" dirty="0" smtClean="0">
                <a:solidFill>
                  <a:schemeClr val="tx1"/>
                </a:solidFill>
                <a:latin typeface="Bahnschrift Light Condensed" pitchFamily="34" charset="0"/>
              </a:rPr>
              <a:t>нужд – </a:t>
            </a:r>
            <a:r>
              <a:rPr lang="en-US" sz="2800" dirty="0" smtClean="0">
                <a:solidFill>
                  <a:schemeClr val="tx1"/>
                </a:solidFill>
                <a:latin typeface="Bahnschrift Light Condensed" pitchFamily="34" charset="0"/>
              </a:rPr>
              <a:t>game, start</a:t>
            </a:r>
            <a:r>
              <a:rPr lang="ru-RU" sz="2800" dirty="0" smtClean="0">
                <a:solidFill>
                  <a:schemeClr val="tx1"/>
                </a:solidFill>
                <a:latin typeface="Bahnschrift Light Condensed" pitchFamily="34" charset="0"/>
              </a:rPr>
              <a:t>_</a:t>
            </a:r>
            <a:r>
              <a:rPr lang="en-US" sz="2800" dirty="0" smtClean="0">
                <a:solidFill>
                  <a:schemeClr val="tx1"/>
                </a:solidFill>
                <a:latin typeface="Bahnschrift Light Condensed" pitchFamily="34" charset="0"/>
              </a:rPr>
              <a:t>new, start</a:t>
            </a:r>
            <a:r>
              <a:rPr lang="ru-RU" sz="2800" dirty="0" smtClean="0">
                <a:solidFill>
                  <a:schemeClr val="tx1"/>
                </a:solidFill>
                <a:latin typeface="Bahnschrift Light Condensed" pitchFamily="34" charset="0"/>
              </a:rPr>
              <a:t>_</a:t>
            </a:r>
            <a:r>
              <a:rPr lang="en-US" sz="2800" dirty="0" smtClean="0">
                <a:solidFill>
                  <a:schemeClr val="tx1"/>
                </a:solidFill>
                <a:latin typeface="Bahnschrift Light Condensed" pitchFamily="34" charset="0"/>
              </a:rPr>
              <a:t>screen, win, </a:t>
            </a:r>
            <a:r>
              <a:rPr lang="en-US" sz="2800" dirty="0" smtClean="0">
                <a:solidFill>
                  <a:schemeClr val="tx1"/>
                </a:solidFill>
                <a:latin typeface="Bahnschrift Light Condensed" pitchFamily="34" charset="0"/>
              </a:rPr>
              <a:t>lose, load</a:t>
            </a:r>
            <a:r>
              <a:rPr lang="ru-RU" sz="2800" dirty="0" smtClean="0">
                <a:solidFill>
                  <a:schemeClr val="tx1"/>
                </a:solidFill>
                <a:latin typeface="Bahnschrift Light Condensed" pitchFamily="34" charset="0"/>
              </a:rPr>
              <a:t>_</a:t>
            </a:r>
            <a:r>
              <a:rPr lang="en-US" sz="2800" dirty="0" smtClean="0">
                <a:solidFill>
                  <a:schemeClr val="tx1"/>
                </a:solidFill>
                <a:latin typeface="Bahnschrift Light Condensed" pitchFamily="34" charset="0"/>
              </a:rPr>
              <a:t>level, load</a:t>
            </a:r>
            <a:r>
              <a:rPr lang="ru-RU" sz="2800" dirty="0" smtClean="0">
                <a:solidFill>
                  <a:schemeClr val="tx1"/>
                </a:solidFill>
                <a:latin typeface="Bahnschrift Light Condensed" pitchFamily="34" charset="0"/>
              </a:rPr>
              <a:t>_</a:t>
            </a:r>
            <a:r>
              <a:rPr lang="en-US" sz="2800" dirty="0" smtClean="0">
                <a:solidFill>
                  <a:schemeClr val="tx1"/>
                </a:solidFill>
                <a:latin typeface="Bahnschrift Light Condensed" pitchFamily="34" charset="0"/>
              </a:rPr>
              <a:t>image, generate</a:t>
            </a:r>
            <a:r>
              <a:rPr lang="ru-RU" sz="2800" dirty="0" smtClean="0">
                <a:solidFill>
                  <a:schemeClr val="tx1"/>
                </a:solidFill>
                <a:latin typeface="Bahnschrift Light Condensed" pitchFamily="34" charset="0"/>
              </a:rPr>
              <a:t>_</a:t>
            </a:r>
            <a:r>
              <a:rPr lang="en-US" sz="2800" dirty="0" smtClean="0">
                <a:solidFill>
                  <a:schemeClr val="tx1"/>
                </a:solidFill>
                <a:latin typeface="Bahnschrift Light Condensed" pitchFamily="34" charset="0"/>
              </a:rPr>
              <a:t>level, terminate, change, need</a:t>
            </a:r>
            <a:r>
              <a:rPr lang="ru-RU" sz="2800" dirty="0" smtClean="0">
                <a:solidFill>
                  <a:schemeClr val="tx1"/>
                </a:solidFill>
                <a:latin typeface="Bahnschrift Light Condensed" pitchFamily="34" charset="0"/>
              </a:rPr>
              <a:t>_</a:t>
            </a:r>
            <a:r>
              <a:rPr lang="en-US" sz="2800" dirty="0" smtClean="0">
                <a:solidFill>
                  <a:schemeClr val="tx1"/>
                </a:solidFill>
                <a:latin typeface="Bahnschrift Light Condensed" pitchFamily="34" charset="0"/>
              </a:rPr>
              <a:t>to</a:t>
            </a:r>
            <a:r>
              <a:rPr lang="ru-RU" sz="2800" dirty="0" smtClean="0">
                <a:solidFill>
                  <a:schemeClr val="tx1"/>
                </a:solidFill>
                <a:latin typeface="Bahnschrift Light Condensed" pitchFamily="34" charset="0"/>
              </a:rPr>
              <a:t>_</a:t>
            </a:r>
            <a:r>
              <a:rPr lang="en-US" sz="2800" dirty="0" smtClean="0">
                <a:solidFill>
                  <a:schemeClr val="tx1"/>
                </a:solidFill>
                <a:latin typeface="Bahnschrift Light Condensed" pitchFamily="34" charset="0"/>
              </a:rPr>
              <a:t>shuffle, is</a:t>
            </a:r>
            <a:r>
              <a:rPr lang="ru-RU" sz="2800" dirty="0" smtClean="0">
                <a:solidFill>
                  <a:schemeClr val="tx1"/>
                </a:solidFill>
                <a:latin typeface="Bahnschrift Light Condensed" pitchFamily="34" charset="0"/>
              </a:rPr>
              <a:t>_</a:t>
            </a:r>
            <a:r>
              <a:rPr lang="en-US" sz="2800" dirty="0" smtClean="0">
                <a:solidFill>
                  <a:schemeClr val="tx1"/>
                </a:solidFill>
                <a:latin typeface="Bahnschrift Light Condensed" pitchFamily="34" charset="0"/>
              </a:rPr>
              <a:t>there</a:t>
            </a:r>
            <a:r>
              <a:rPr lang="ru-RU" sz="2800" dirty="0" smtClean="0">
                <a:solidFill>
                  <a:schemeClr val="tx1"/>
                </a:solidFill>
                <a:latin typeface="Bahnschrift Light Condensed" pitchFamily="34" charset="0"/>
              </a:rPr>
              <a:t>_</a:t>
            </a:r>
            <a:r>
              <a:rPr lang="en-US" sz="2800" dirty="0" smtClean="0">
                <a:solidFill>
                  <a:schemeClr val="tx1"/>
                </a:solidFill>
                <a:latin typeface="Bahnschrift Light Condensed" pitchFamily="34" charset="0"/>
              </a:rPr>
              <a:t>a</a:t>
            </a:r>
            <a:r>
              <a:rPr lang="ru-RU" sz="2800" dirty="0" smtClean="0">
                <a:solidFill>
                  <a:schemeClr val="tx1"/>
                </a:solidFill>
                <a:latin typeface="Bahnschrift Light Condensed" pitchFamily="34" charset="0"/>
              </a:rPr>
              <a:t>_</a:t>
            </a:r>
            <a:r>
              <a:rPr lang="en-US" sz="2800" dirty="0" smtClean="0">
                <a:solidFill>
                  <a:schemeClr val="tx1"/>
                </a:solidFill>
                <a:latin typeface="Bahnschrift Light Condensed" pitchFamily="34" charset="0"/>
              </a:rPr>
              <a:t>combination, destruction, check</a:t>
            </a:r>
            <a:r>
              <a:rPr lang="ru-RU" sz="2800" dirty="0" smtClean="0">
                <a:solidFill>
                  <a:schemeClr val="tx1"/>
                </a:solidFill>
                <a:latin typeface="Bahnschrift Light Condensed" pitchFamily="34" charset="0"/>
              </a:rPr>
              <a:t>_</a:t>
            </a:r>
            <a:r>
              <a:rPr lang="en-US" sz="2800" dirty="0" err="1" smtClean="0">
                <a:solidFill>
                  <a:schemeClr val="tx1"/>
                </a:solidFill>
                <a:latin typeface="Bahnschrift Light Condensed" pitchFamily="34" charset="0"/>
              </a:rPr>
              <a:t>seq</a:t>
            </a:r>
            <a:r>
              <a:rPr lang="en-US" sz="2800" dirty="0" smtClean="0">
                <a:solidFill>
                  <a:schemeClr val="tx1"/>
                </a:solidFill>
                <a:latin typeface="Bahnschrift Light Condensed" pitchFamily="34" charset="0"/>
              </a:rPr>
              <a:t>, falling.  </a:t>
            </a:r>
            <a:endParaRPr lang="ru-RU" sz="2800" dirty="0">
              <a:solidFill>
                <a:schemeClr val="tx1"/>
              </a:solidFill>
              <a:latin typeface="Bahnschrift Light Condensed" pitchFamily="34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0034" y="142852"/>
            <a:ext cx="8229600" cy="1143000"/>
          </a:xfrm>
          <a:effectLst>
            <a:outerShdw blurRad="50800" dist="38100" dir="2700000" algn="tl" rotWithShape="0">
              <a:schemeClr val="bg2">
                <a:lumMod val="75000"/>
              </a:schemeClr>
            </a:outerShdw>
          </a:effectLst>
        </p:spPr>
        <p:txBody>
          <a:bodyPr>
            <a:normAutofit fontScale="90000"/>
          </a:bodyPr>
          <a:lstStyle/>
          <a:p>
            <a:r>
              <a:rPr lang="ru-RU" b="1" dirty="0">
                <a:latin typeface="Book Antiqua" pitchFamily="18" charset="0"/>
              </a:rPr>
              <a:t>Заключение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357158" y="1214422"/>
            <a:ext cx="6572296" cy="4786346"/>
          </a:xfrm>
          <a:prstGeom prst="roundRect">
            <a:avLst/>
          </a:prstGeom>
          <a:solidFill>
            <a:schemeClr val="bg2">
              <a:lumMod val="9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3800" dirty="0" smtClean="0">
                <a:solidFill>
                  <a:schemeClr val="tx1"/>
                </a:solidFill>
                <a:latin typeface="Bahnschrift Light Condensed" pitchFamily="34" charset="0"/>
              </a:rPr>
              <a:t>Итог моей работы – готовая игра. Мне удалось выполнить поставленные задачи и создать игру «Три в ряд»</a:t>
            </a:r>
            <a:endParaRPr lang="ru-RU" sz="3800" dirty="0">
              <a:solidFill>
                <a:schemeClr val="tx1"/>
              </a:solidFill>
              <a:latin typeface="Bahnschrift Light Condensed" pitchFamily="34" charset="0"/>
            </a:endParaRP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главный экран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14876" y="199432"/>
            <a:ext cx="4286280" cy="3977661"/>
          </a:xfrm>
          <a:prstGeom prst="rect">
            <a:avLst/>
          </a:prstGeom>
        </p:spPr>
      </p:pic>
      <p:pic>
        <p:nvPicPr>
          <p:cNvPr id="9" name="Рисунок 8" descr="уровень 1.PN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5720" y="2000240"/>
            <a:ext cx="5000660" cy="4635770"/>
          </a:xfrm>
          <a:prstGeom prst="rect">
            <a:avLst/>
          </a:prstGeom>
        </p:spPr>
      </p:pic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311</TotalTime>
  <Words>291</Words>
  <Application>Microsoft Office PowerPoint</Application>
  <PresentationFormat>Экран (4:3)</PresentationFormat>
  <Paragraphs>36</Paragraphs>
  <Slides>13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Тема Office</vt:lpstr>
      <vt:lpstr>Проект       Создание игры  «Три в ряд»   с помощью Pygame </vt:lpstr>
      <vt:lpstr>Содержание </vt:lpstr>
      <vt:lpstr>Введение </vt:lpstr>
      <vt:lpstr>Слайд 4</vt:lpstr>
      <vt:lpstr>Задачи и цель проекта</vt:lpstr>
      <vt:lpstr>Создание игры</vt:lpstr>
      <vt:lpstr>Написание программы</vt:lpstr>
      <vt:lpstr>Заключение </vt:lpstr>
      <vt:lpstr>Слайд 9</vt:lpstr>
      <vt:lpstr>Слайд 10</vt:lpstr>
      <vt:lpstr>Слайд 11</vt:lpstr>
      <vt:lpstr>Слайд 12</vt:lpstr>
      <vt:lpstr>Список использованных источников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      Создание приложения   «Таблица Менделеева» с помощью PyQt5</dc:title>
  <dc:creator>rusgenius@hotmail.com</dc:creator>
  <cp:lastModifiedBy>rusgenius@hotmail.com</cp:lastModifiedBy>
  <cp:revision>33</cp:revision>
  <dcterms:created xsi:type="dcterms:W3CDTF">2018-12-12T20:01:31Z</dcterms:created>
  <dcterms:modified xsi:type="dcterms:W3CDTF">2019-02-10T21:07:27Z</dcterms:modified>
</cp:coreProperties>
</file>

<file path=docProps/thumbnail.jpeg>
</file>